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25" r:id="rId3"/>
    <p:sldId id="257" r:id="rId4"/>
    <p:sldId id="282" r:id="rId5"/>
    <p:sldId id="283" r:id="rId6"/>
    <p:sldId id="258" r:id="rId7"/>
    <p:sldId id="285" r:id="rId8"/>
    <p:sldId id="286" r:id="rId9"/>
    <p:sldId id="287" r:id="rId10"/>
    <p:sldId id="288" r:id="rId11"/>
    <p:sldId id="332" r:id="rId12"/>
    <p:sldId id="289" r:id="rId13"/>
    <p:sldId id="290" r:id="rId14"/>
    <p:sldId id="291" r:id="rId15"/>
    <p:sldId id="292" r:id="rId16"/>
    <p:sldId id="324" r:id="rId17"/>
    <p:sldId id="294" r:id="rId18"/>
    <p:sldId id="295" r:id="rId19"/>
    <p:sldId id="323" r:id="rId20"/>
    <p:sldId id="297" r:id="rId21"/>
    <p:sldId id="299" r:id="rId22"/>
    <p:sldId id="300" r:id="rId23"/>
    <p:sldId id="331" r:id="rId24"/>
    <p:sldId id="314" r:id="rId25"/>
    <p:sldId id="301" r:id="rId26"/>
    <p:sldId id="302" r:id="rId27"/>
    <p:sldId id="298" r:id="rId28"/>
    <p:sldId id="328" r:id="rId29"/>
    <p:sldId id="326" r:id="rId30"/>
    <p:sldId id="329" r:id="rId31"/>
    <p:sldId id="304" r:id="rId32"/>
    <p:sldId id="315" r:id="rId33"/>
    <p:sldId id="321" r:id="rId34"/>
    <p:sldId id="320" r:id="rId35"/>
    <p:sldId id="327" r:id="rId36"/>
    <p:sldId id="322" r:id="rId37"/>
    <p:sldId id="318" r:id="rId38"/>
    <p:sldId id="333" r:id="rId39"/>
    <p:sldId id="338" r:id="rId40"/>
    <p:sldId id="339" r:id="rId41"/>
    <p:sldId id="334" r:id="rId42"/>
    <p:sldId id="335" r:id="rId43"/>
    <p:sldId id="336" r:id="rId44"/>
    <p:sldId id="340" r:id="rId45"/>
    <p:sldId id="319" r:id="rId46"/>
    <p:sldId id="337" r:id="rId47"/>
    <p:sldId id="310" r:id="rId48"/>
    <p:sldId id="311" r:id="rId49"/>
    <p:sldId id="312" r:id="rId50"/>
    <p:sldId id="317" r:id="rId51"/>
    <p:sldId id="316" r:id="rId52"/>
    <p:sldId id="275" r:id="rId53"/>
    <p:sldId id="307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3" autoAdjust="0"/>
    <p:restoredTop sz="94660"/>
  </p:normalViewPr>
  <p:slideViewPr>
    <p:cSldViewPr>
      <p:cViewPr>
        <p:scale>
          <a:sx n="75" d="100"/>
          <a:sy n="75" d="100"/>
        </p:scale>
        <p:origin x="-128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CBA879-2B14-41AD-AE3A-17DF1D6D1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6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12 w 5773"/>
              <a:gd name="T1" fmla="*/ 124 h 2414"/>
              <a:gd name="T2" fmla="*/ 1381 w 5773"/>
              <a:gd name="T3" fmla="*/ 12 h 2414"/>
              <a:gd name="T4" fmla="*/ 4064 w 5773"/>
              <a:gd name="T5" fmla="*/ 581 h 2414"/>
              <a:gd name="T6" fmla="*/ 5773 w 5773"/>
              <a:gd name="T7" fmla="*/ 118 h 2414"/>
              <a:gd name="T8" fmla="*/ 5766 w 5773"/>
              <a:gd name="T9" fmla="*/ 2151 h 2414"/>
              <a:gd name="T10" fmla="*/ 3966 w 5773"/>
              <a:gd name="T11" fmla="*/ 2263 h 2414"/>
              <a:gd name="T12" fmla="*/ 1963 w 5773"/>
              <a:gd name="T13" fmla="*/ 1897 h 2414"/>
              <a:gd name="T14" fmla="*/ 6 w 5773"/>
              <a:gd name="T15" fmla="*/ 2407 h 2414"/>
              <a:gd name="T16" fmla="*/ 12 w 5773"/>
              <a:gd name="T17" fmla="*/ 124 h 2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6 w 5764"/>
              <a:gd name="T1" fmla="*/ 272 h 2057"/>
              <a:gd name="T2" fmla="*/ 1453 w 5764"/>
              <a:gd name="T3" fmla="*/ 10 h 2057"/>
              <a:gd name="T4" fmla="*/ 4182 w 5764"/>
              <a:gd name="T5" fmla="*/ 482 h 2057"/>
              <a:gd name="T6" fmla="*/ 5764 w 5764"/>
              <a:gd name="T7" fmla="*/ 154 h 2057"/>
              <a:gd name="T8" fmla="*/ 5764 w 5764"/>
              <a:gd name="T9" fmla="*/ 1806 h 2057"/>
              <a:gd name="T10" fmla="*/ 4005 w 5764"/>
              <a:gd name="T11" fmla="*/ 1994 h 2057"/>
              <a:gd name="T12" fmla="*/ 1891 w 5764"/>
              <a:gd name="T13" fmla="*/ 1522 h 2057"/>
              <a:gd name="T14" fmla="*/ 6 w 5764"/>
              <a:gd name="T15" fmla="*/ 1967 h 2057"/>
              <a:gd name="T16" fmla="*/ 6 w 5764"/>
              <a:gd name="T17" fmla="*/ 272 h 2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684493E6-2F23-4018-8452-3E74E41A7FE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228600" y="304800"/>
            <a:ext cx="1079500" cy="633413"/>
            <a:chOff x="2680" y="3678"/>
            <a:chExt cx="680" cy="399"/>
          </a:xfrm>
        </p:grpSpPr>
        <p:sp>
          <p:nvSpPr>
            <p:cNvPr id="308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308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3AAAB-62FA-4767-A01F-59C2414D29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D2792F-C1B3-4739-AFD6-09FE573B3F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88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10FAEB7D-5673-45FA-9E04-CFD7C2DBA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716F10-F3E9-44FE-9534-91CE57A444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F3749E-703F-42D5-813A-B4C55DC914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B9F3F-69E8-48EE-8294-51263A8D66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9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B0DDD-C8B3-427C-B3FD-893461D8F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2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48AE3D-8638-4C8C-87EE-ADCE846E2B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E9C53-2688-451E-A4AF-3529311C7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BCA193-D804-4320-9D15-99C33F2AAC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6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60860D-ABD7-40D0-92C3-AFEE10F5BB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" name="Image" r:id="rId15" imgW="9561905" imgH="1600000" progId="Photoshop.Image.6">
                  <p:embed/>
                </p:oleObj>
              </mc:Choice>
              <mc:Fallback>
                <p:oleObj name="Image" r:id="rId15" imgW="9561905" imgH="1600000" progId="Photoshop.Image.6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>
              <a:gd name="T0" fmla="*/ 6 w 5767"/>
              <a:gd name="T1" fmla="*/ 109 h 1021"/>
              <a:gd name="T2" fmla="*/ 1427 w 5767"/>
              <a:gd name="T3" fmla="*/ 46 h 1021"/>
              <a:gd name="T4" fmla="*/ 4032 w 5767"/>
              <a:gd name="T5" fmla="*/ 255 h 1021"/>
              <a:gd name="T6" fmla="*/ 5767 w 5767"/>
              <a:gd name="T7" fmla="*/ 0 h 1021"/>
              <a:gd name="T8" fmla="*/ 5767 w 5767"/>
              <a:gd name="T9" fmla="*/ 776 h 1021"/>
              <a:gd name="T10" fmla="*/ 4065 w 5767"/>
              <a:gd name="T11" fmla="*/ 831 h 1021"/>
              <a:gd name="T12" fmla="*/ 1984 w 5767"/>
              <a:gd name="T13" fmla="*/ 674 h 1021"/>
              <a:gd name="T14" fmla="*/ 14 w 5767"/>
              <a:gd name="T15" fmla="*/ 995 h 1021"/>
              <a:gd name="T16" fmla="*/ 6 w 5767"/>
              <a:gd name="T17" fmla="*/ 109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>
              <a:gd name="T0" fmla="*/ 20 w 5771"/>
              <a:gd name="T1" fmla="*/ 109 h 634"/>
              <a:gd name="T2" fmla="*/ 1442 w 5771"/>
              <a:gd name="T3" fmla="*/ 3 h 634"/>
              <a:gd name="T4" fmla="*/ 4150 w 5771"/>
              <a:gd name="T5" fmla="*/ 148 h 634"/>
              <a:gd name="T6" fmla="*/ 5771 w 5771"/>
              <a:gd name="T7" fmla="*/ 37 h 634"/>
              <a:gd name="T8" fmla="*/ 5771 w 5771"/>
              <a:gd name="T9" fmla="*/ 557 h 634"/>
              <a:gd name="T10" fmla="*/ 3942 w 5771"/>
              <a:gd name="T11" fmla="*/ 592 h 634"/>
              <a:gd name="T12" fmla="*/ 1839 w 5771"/>
              <a:gd name="T13" fmla="*/ 456 h 634"/>
              <a:gd name="T14" fmla="*/ 6 w 5771"/>
              <a:gd name="T15" fmla="*/ 620 h 634"/>
              <a:gd name="T16" fmla="*/ 20 w 5771"/>
              <a:gd name="T17" fmla="*/ 109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F9F3E5A-1E61-4102-A86C-3C6E338FAFB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led.googlecode.com/sv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LED intro - YouTube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90600"/>
            <a:ext cx="914400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Software Process Model</a:t>
            </a:r>
            <a:r>
              <a:rPr lang="en-US" dirty="0" smtClean="0"/>
              <a:t>: Iterative and Increment Development (IID)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971800"/>
            <a:ext cx="5788172" cy="303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40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Delivery</a:t>
            </a:r>
            <a:r>
              <a:rPr lang="en-US" sz="3200" dirty="0" smtClean="0"/>
              <a:t> </a:t>
            </a:r>
            <a:r>
              <a:rPr lang="en-US" dirty="0" smtClean="0"/>
              <a:t>: 17/4/2014</a:t>
            </a:r>
          </a:p>
          <a:p>
            <a:r>
              <a:rPr lang="en-US" sz="3200" b="1" dirty="0" smtClean="0"/>
              <a:t>Efforts</a:t>
            </a:r>
            <a:r>
              <a:rPr lang="en-US" dirty="0" smtClean="0"/>
              <a:t> : 5 </a:t>
            </a:r>
            <a:r>
              <a:rPr lang="en-US" dirty="0" err="1" smtClean="0"/>
              <a:t>mem</a:t>
            </a:r>
            <a:r>
              <a:rPr lang="en-US" dirty="0" smtClean="0"/>
              <a:t>/month</a:t>
            </a:r>
          </a:p>
          <a:p>
            <a:r>
              <a:rPr lang="en-US" sz="3200" b="1" dirty="0" smtClean="0"/>
              <a:t>Duration</a:t>
            </a:r>
            <a:r>
              <a:rPr lang="en-US" dirty="0" smtClean="0"/>
              <a:t> : 3 months </a:t>
            </a:r>
          </a:p>
          <a:p>
            <a:r>
              <a:rPr lang="en-US" sz="3200" b="1" dirty="0" smtClean="0"/>
              <a:t>Budget</a:t>
            </a:r>
            <a:r>
              <a:rPr lang="en-US" dirty="0" smtClean="0"/>
              <a:t>: </a:t>
            </a:r>
            <a:r>
              <a:rPr lang="en-US" dirty="0" smtClean="0"/>
              <a:t>92 </a:t>
            </a:r>
            <a:r>
              <a:rPr lang="en-US" dirty="0" smtClean="0"/>
              <a:t>million VND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82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Risk Management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No experiences </a:t>
            </a:r>
            <a:r>
              <a:rPr lang="en-US" b="1" dirty="0" smtClean="0"/>
              <a:t>design hardware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Uncontrollable </a:t>
            </a:r>
            <a:r>
              <a:rPr lang="en-US" b="1" dirty="0" smtClean="0"/>
              <a:t>outsourcing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Limited physical components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Less experiences </a:t>
            </a:r>
            <a:r>
              <a:rPr lang="en-US" b="1" dirty="0" smtClean="0"/>
              <a:t>estimate time and resource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5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Role and Responsibilities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477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089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Configuration Management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Using </a:t>
            </a:r>
            <a:r>
              <a:rPr lang="en-US" dirty="0" err="1" smtClean="0"/>
              <a:t>google</a:t>
            </a:r>
            <a:r>
              <a:rPr lang="en-US" dirty="0" smtClean="0"/>
              <a:t> code : </a:t>
            </a:r>
            <a:r>
              <a:rPr lang="en-US" u="sng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https://pled.googlecode.com/svn</a:t>
            </a:r>
            <a:r>
              <a:rPr lang="en-US" u="sng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/</a:t>
            </a:r>
            <a:endParaRPr lang="en-US" u="sng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and file must be save on right folder SVN</a:t>
            </a:r>
          </a:p>
          <a:p>
            <a:pPr lvl="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of document must be increase if it was changed</a:t>
            </a:r>
          </a:p>
          <a:p>
            <a:pPr lvl="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commit file and document into SVN member must be write comment or message</a:t>
            </a:r>
          </a:p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18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  <a:endParaRPr lang="en-US" sz="32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User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Real – Time Clock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Decorating</a:t>
            </a:r>
            <a:endParaRPr lang="en-US" dirty="0"/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Student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System demo when learn Embedded System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84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Specification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Using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Microcontroller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Multicolor</a:t>
            </a:r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clock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Remote control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One-time setup 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eal-time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clock built-in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lectrical standard (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220v AC)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3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digital clock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analog clock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49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- Functional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stable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Picture display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smoothly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Usability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Safety 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8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Infrastructure and Tools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Hardware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PIC16F887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DS1307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EEPROM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 Frequency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</a:t>
            </a:r>
            <a:endParaRPr lang="en-US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Shift </a:t>
            </a:r>
            <a:r>
              <a:rPr lang="en-US" sz="2400" dirty="0" smtClean="0">
                <a:solidFill>
                  <a:schemeClr val="tx1"/>
                </a:solidFill>
              </a:rPr>
              <a:t>Register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IC </a:t>
            </a:r>
            <a:r>
              <a:rPr lang="en-US" sz="2400" dirty="0" smtClean="0">
                <a:solidFill>
                  <a:schemeClr val="tx1"/>
                </a:solidFill>
              </a:rPr>
              <a:t>7805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Motor</a:t>
            </a:r>
            <a:endParaRPr lang="en-US" sz="24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29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 smtClean="0"/>
              <a:t>p</a:t>
            </a:r>
            <a:r>
              <a:rPr lang="en-US" sz="6600" dirty="0" err="1" smtClean="0">
                <a:solidFill>
                  <a:srgbClr val="FF0000"/>
                </a:solidFill>
              </a:rPr>
              <a:t>L</a:t>
            </a:r>
            <a:r>
              <a:rPr lang="en-US" sz="6600" dirty="0" err="1" smtClean="0">
                <a:solidFill>
                  <a:srgbClr val="0DFF35"/>
                </a:solidFill>
              </a:rPr>
              <a:t>E</a:t>
            </a:r>
            <a:r>
              <a:rPr lang="en-US" sz="6600" dirty="0" err="1" smtClean="0">
                <a:solidFill>
                  <a:srgbClr val="00B0F0"/>
                </a:solidFill>
              </a:rPr>
              <a:t>D</a:t>
            </a:r>
            <a:r>
              <a:rPr lang="en-US" sz="6600" dirty="0" smtClean="0"/>
              <a:t> 2014</a:t>
            </a:r>
            <a:endParaRPr lang="en-US" sz="6600" dirty="0">
              <a:solidFill>
                <a:schemeClr val="bg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3733800"/>
            <a:ext cx="5410199" cy="457200"/>
          </a:xfrm>
        </p:spPr>
        <p:txBody>
          <a:bodyPr/>
          <a:lstStyle/>
          <a:p>
            <a:r>
              <a:rPr lang="en-US" sz="1800" dirty="0"/>
              <a:t>Ha </a:t>
            </a:r>
            <a:r>
              <a:rPr lang="en-US" sz="1800" dirty="0" err="1" smtClean="0"/>
              <a:t>Noi</a:t>
            </a:r>
            <a:r>
              <a:rPr lang="en-US" sz="1800" dirty="0" smtClean="0"/>
              <a:t>, April 26th</a:t>
            </a:r>
            <a:endParaRPr lang="en-US" sz="1800" dirty="0"/>
          </a:p>
        </p:txBody>
      </p:sp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07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Infrastructure and Tools</a:t>
            </a:r>
          </a:p>
          <a:p>
            <a:pPr marL="571500" indent="-571500">
              <a:buFont typeface="+mj-lt"/>
              <a:buAutoNum type="romanUcPeriod" startAt="2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Software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ISIS Proteus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 err="1"/>
              <a:t>Altium</a:t>
            </a:r>
            <a:r>
              <a:rPr lang="en-US" sz="2400" dirty="0"/>
              <a:t> Designer </a:t>
            </a:r>
            <a:r>
              <a:rPr lang="en-US" sz="2400" dirty="0" smtClean="0"/>
              <a:t>10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IDE CCS C </a:t>
            </a: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5.015</a:t>
            </a:r>
            <a:endParaRPr lang="en-US" sz="24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Pickit</a:t>
            </a: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2 programmer</a:t>
            </a:r>
            <a:endParaRPr lang="en-US" sz="24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Studio 2012 </a:t>
            </a:r>
            <a:r>
              <a:rPr lang="en-US" sz="2400" dirty="0" smtClean="0"/>
              <a:t>and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.NET 4.0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Electronic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multi-meter</a:t>
            </a:r>
          </a:p>
          <a:p>
            <a:pPr lvl="0">
              <a:buFont typeface="Wingdings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39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Architecture Design</a:t>
            </a:r>
          </a:p>
          <a:p>
            <a:pPr marL="571500" indent="-571500">
              <a:buFont typeface="+mj-lt"/>
              <a:buAutoNum type="romanUcPeriod" startAt="2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Block Diagram</a:t>
            </a:r>
          </a:p>
          <a:p>
            <a:pPr marL="571500" indent="-571500">
              <a:buFont typeface="+mj-lt"/>
              <a:buAutoNum type="romanUcPeriod" startAt="2"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90800"/>
            <a:ext cx="5257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3333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 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Include: rotation + supply power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6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DC 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828800"/>
            <a:ext cx="5105400" cy="4495800"/>
          </a:xfrm>
        </p:spPr>
        <p:txBody>
          <a:bodyPr/>
          <a:lstStyle/>
          <a:p>
            <a:r>
              <a:rPr lang="en-US" dirty="0" smtClean="0"/>
              <a:t>Rotation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Speed: 1800rpm(1200-2000rpm)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Supply power: 5V-2A</a:t>
            </a:r>
          </a:p>
          <a:p>
            <a:endParaRPr lang="en-US" dirty="0"/>
          </a:p>
        </p:txBody>
      </p:sp>
      <p:pic>
        <p:nvPicPr>
          <p:cNvPr id="4" name="Picture 3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28800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 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1325532" y="2238180"/>
            <a:ext cx="2132092" cy="7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VCC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8655" y="2819400"/>
            <a:ext cx="4492625" cy="3124200"/>
            <a:chOff x="457200" y="1600200"/>
            <a:chExt cx="4495800" cy="4343400"/>
          </a:xfrm>
        </p:grpSpPr>
        <p:sp>
          <p:nvSpPr>
            <p:cNvPr id="7" name="Flowchart: Direct Access Storage 6"/>
            <p:cNvSpPr/>
            <p:nvPr/>
          </p:nvSpPr>
          <p:spPr>
            <a:xfrm>
              <a:off x="457200" y="1828800"/>
              <a:ext cx="3276600" cy="4114800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3048000" y="2590800"/>
              <a:ext cx="1905000" cy="2590800"/>
            </a:xfrm>
            <a:prstGeom prst="flowChartMagneticDrum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/>
            <p:nvPr/>
          </p:nvCxnSpPr>
          <p:spPr>
            <a:xfrm>
              <a:off x="914400" y="1600200"/>
              <a:ext cx="3276600" cy="990600"/>
            </a:xfrm>
            <a:prstGeom prst="bentConnector3">
              <a:avLst>
                <a:gd name="adj1" fmla="val 87210"/>
              </a:avLst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906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Motor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2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Bearing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31953" y="3939088"/>
            <a:ext cx="2322458" cy="1151021"/>
            <a:chOff x="4572000" y="3124200"/>
            <a:chExt cx="2971800" cy="1600200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4572000" y="3124200"/>
              <a:ext cx="838200" cy="1600200"/>
            </a:xfrm>
            <a:prstGeom prst="flowChartMagneticDrum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5486400" y="2667000"/>
              <a:ext cx="1600200" cy="25146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Elbow Connector 14"/>
          <p:cNvCxnSpPr/>
          <p:nvPr/>
        </p:nvCxnSpPr>
        <p:spPr>
          <a:xfrm flipV="1">
            <a:off x="4994668" y="3352798"/>
            <a:ext cx="1678136" cy="568241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3736" y="2746759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VCC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36071" y="4329933"/>
            <a:ext cx="12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Shaft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36071" y="5695888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Plastic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198709" y="5047761"/>
            <a:ext cx="776592" cy="649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5" idx="1"/>
          </p:cNvCxnSpPr>
          <p:nvPr/>
        </p:nvCxnSpPr>
        <p:spPr>
          <a:xfrm flipH="1" flipV="1">
            <a:off x="7264648" y="4481141"/>
            <a:ext cx="499667" cy="5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64315" y="4333492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GND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04341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Schematic, PCB Design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40" y="2362200"/>
            <a:ext cx="61531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620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Printed Circuit Design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3" name="Picture 3" descr="C:\Users\Dinh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38400"/>
            <a:ext cx="84550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61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Architecture 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 case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91" y="2323531"/>
            <a:ext cx="59531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202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Mode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MODE_A: Analog Clock</a:t>
            </a:r>
          </a:p>
          <a:p>
            <a:pPr lvl="1"/>
            <a:r>
              <a:rPr lang="en-US" dirty="0" smtClean="0"/>
              <a:t>MODE_B: Digital Clock</a:t>
            </a:r>
          </a:p>
          <a:p>
            <a:pPr lvl="1"/>
            <a:r>
              <a:rPr lang="en-US" dirty="0" smtClean="0"/>
              <a:t>MODE_C: </a:t>
            </a:r>
            <a:r>
              <a:rPr lang="en-US" dirty="0" smtClean="0"/>
              <a:t>Still </a:t>
            </a:r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MODE_D: </a:t>
            </a:r>
            <a:r>
              <a:rPr lang="en-US" dirty="0" smtClean="0"/>
              <a:t>Running </a:t>
            </a:r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16 LEDs x 60 NODEs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 descr="C:\Users\LongNT\Downloads\60r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39291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ngNT\Downloads\analo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207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15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Introduction Team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Vertical Scroll 42"/>
          <p:cNvSpPr/>
          <p:nvPr/>
        </p:nvSpPr>
        <p:spPr>
          <a:xfrm>
            <a:off x="762000" y="1722032"/>
            <a:ext cx="7772400" cy="4754968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 Box 6"/>
          <p:cNvSpPr txBox="1">
            <a:spLocks noChangeArrowheads="1"/>
          </p:cNvSpPr>
          <p:nvPr/>
        </p:nvSpPr>
        <p:spPr bwMode="auto">
          <a:xfrm>
            <a:off x="1828800" y="2531677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r>
              <a:rPr lang="en-US" dirty="0" smtClean="0"/>
              <a:t> : PM, Designer, Tester</a:t>
            </a:r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1828800" y="3125679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Long:  Technical Leader, Developer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1828800" y="3756021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Đỗ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Ban: Mechanic, Tester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1828800" y="4371589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Bách</a:t>
            </a:r>
            <a:r>
              <a:rPr lang="en-US" dirty="0" smtClean="0"/>
              <a:t>: QA, Test Leader</a:t>
            </a:r>
          </a:p>
        </p:txBody>
      </p:sp>
      <p:sp>
        <p:nvSpPr>
          <p:cNvPr id="100" name="Text Box 6"/>
          <p:cNvSpPr txBox="1">
            <a:spLocks noChangeArrowheads="1"/>
          </p:cNvSpPr>
          <p:nvPr/>
        </p:nvSpPr>
        <p:spPr bwMode="auto">
          <a:xfrm>
            <a:off x="1853181" y="5017920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r>
              <a:rPr lang="en-US" dirty="0" smtClean="0"/>
              <a:t>: Developer, Designer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2117725" y="1725282"/>
            <a:ext cx="506095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p</a:t>
            </a:r>
            <a:r>
              <a:rPr lang="en-US" dirty="0" err="1" smtClean="0">
                <a:solidFill>
                  <a:srgbClr val="FF0000"/>
                </a:solidFill>
              </a:rPr>
              <a:t>L</a:t>
            </a:r>
            <a:r>
              <a:rPr lang="en-US" dirty="0" err="1" smtClean="0">
                <a:solidFill>
                  <a:srgbClr val="0DFF35"/>
                </a:solidFill>
              </a:rPr>
              <a:t>E</a:t>
            </a:r>
            <a:r>
              <a:rPr lang="en-US" dirty="0" err="1" smtClean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Team</a:t>
            </a:r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C:\Users\LongNT\Desktop\Clipboard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4096898" cy="41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LongNT\Downloads\86o0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2362200"/>
            <a:ext cx="4033075" cy="40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72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063233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790" y="2224629"/>
            <a:ext cx="1938831" cy="159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Nut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7806" y="2733251"/>
            <a:ext cx="1348660" cy="136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ol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4534" y="5078421"/>
            <a:ext cx="1025295" cy="106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prings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8831" y="4814935"/>
            <a:ext cx="1648512" cy="117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4991766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Motor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0766" y="3954983"/>
            <a:ext cx="178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Rolling-element bearing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951" y="4091752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Nut and bolt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70766" y="6317183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857697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33600"/>
            <a:ext cx="5486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41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Circuit Board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C:\Users\Dinh\Downloads\CAM00416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2896" b="14719"/>
          <a:stretch/>
        </p:blipFill>
        <p:spPr bwMode="auto">
          <a:xfrm>
            <a:off x="1828800" y="2463044"/>
            <a:ext cx="5871030" cy="32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19400" y="5985578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dual and triple 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v1.0 (legacy)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24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Circuit Board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C:\Users\Dinh\Downloads\CAM004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r="2481" b="30669"/>
          <a:stretch/>
        </p:blipFill>
        <p:spPr bwMode="auto">
          <a:xfrm>
            <a:off x="685800" y="2438400"/>
            <a:ext cx="7620000" cy="27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32661" y="54864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triple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v2.0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639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LED’s data structure INT16[3]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49101"/>
              </p:ext>
            </p:extLst>
          </p:nvPr>
        </p:nvGraphicFramePr>
        <p:xfrm>
          <a:off x="1066800" y="3581400"/>
          <a:ext cx="7188203" cy="2229485"/>
        </p:xfrm>
        <a:graphic>
          <a:graphicData uri="http://schemas.openxmlformats.org/drawingml/2006/table">
            <a:tbl>
              <a:tblPr/>
              <a:tblGrid>
                <a:gridCol w="1094891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rgb_bits.blue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3032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73718" y="1752600"/>
            <a:ext cx="8382000" cy="4114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Timing algorithm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The system use 2 interrupts to </a:t>
            </a:r>
            <a:r>
              <a:rPr lang="en-US" sz="1800" dirty="0" smtClean="0"/>
              <a:t>acknowledge </a:t>
            </a:r>
            <a:r>
              <a:rPr lang="en-US" sz="1800" dirty="0"/>
              <a:t>when a new rotation started and when to print out the next Position’s data of LEDs array. </a:t>
            </a:r>
            <a:endParaRPr lang="en-US" sz="1800" dirty="0" smtClean="0"/>
          </a:p>
          <a:p>
            <a:pPr>
              <a:buFont typeface="Wingdings" pitchFamily="2" charset="2"/>
              <a:buChar char="ü"/>
            </a:pPr>
            <a:r>
              <a:rPr lang="en-US" sz="1800" dirty="0" smtClean="0"/>
              <a:t>Each </a:t>
            </a:r>
            <a:r>
              <a:rPr lang="en-US" sz="1800" dirty="0"/>
              <a:t>Hall interruption </a:t>
            </a:r>
            <a:r>
              <a:rPr lang="en-US" sz="1800" dirty="0" smtClean="0"/>
              <a:t>indicates when the array LED has </a:t>
            </a:r>
            <a:r>
              <a:rPr lang="en-US" sz="1800" dirty="0"/>
              <a:t>finished a rotation.</a:t>
            </a:r>
          </a:p>
          <a:p>
            <a:endParaRPr lang="en-US" sz="2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Dinh\Downloads\Timing diagram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8" y="3810000"/>
            <a:ext cx="8839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51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Dinh\Downloads\Display structure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239000" cy="48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structure 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Fetch_data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()  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en-US" sz="32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rgb_bits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Mode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Node Position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Time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Image data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State variables</a:t>
            </a:r>
            <a:endParaRPr lang="en-US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91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Analog Clock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C:\Users\Dinh\Downloads\CAM004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564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Contents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Vertical Scroll 32"/>
          <p:cNvSpPr/>
          <p:nvPr/>
        </p:nvSpPr>
        <p:spPr>
          <a:xfrm>
            <a:off x="228600" y="1693968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838199" y="2427813"/>
            <a:ext cx="762000" cy="665162"/>
            <a:chOff x="1110" y="2656"/>
            <a:chExt cx="1549" cy="1351"/>
          </a:xfrm>
        </p:grpSpPr>
        <p:sp>
          <p:nvSpPr>
            <p:cNvPr id="35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844594" y="3316094"/>
            <a:ext cx="762000" cy="665162"/>
            <a:chOff x="3174" y="2656"/>
            <a:chExt cx="1549" cy="1351"/>
          </a:xfrm>
        </p:grpSpPr>
        <p:sp>
          <p:nvSpPr>
            <p:cNvPr id="3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accent3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Vertical Scroll 42"/>
          <p:cNvSpPr/>
          <p:nvPr/>
        </p:nvSpPr>
        <p:spPr>
          <a:xfrm>
            <a:off x="4419600" y="1682644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7"/>
          <p:cNvGrpSpPr>
            <a:grpSpLocks/>
          </p:cNvGrpSpPr>
          <p:nvPr/>
        </p:nvGrpSpPr>
        <p:grpSpPr bwMode="auto">
          <a:xfrm>
            <a:off x="839921" y="5040807"/>
            <a:ext cx="762000" cy="665162"/>
            <a:chOff x="3174" y="2656"/>
            <a:chExt cx="1549" cy="1351"/>
          </a:xfrm>
        </p:grpSpPr>
        <p:sp>
          <p:nvSpPr>
            <p:cNvPr id="45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4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041548" y="2439137"/>
            <a:ext cx="762000" cy="665162"/>
            <a:chOff x="1110" y="2656"/>
            <a:chExt cx="1549" cy="1351"/>
          </a:xfrm>
        </p:grpSpPr>
        <p:sp>
          <p:nvSpPr>
            <p:cNvPr id="49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5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Group 3"/>
          <p:cNvGrpSpPr>
            <a:grpSpLocks/>
          </p:cNvGrpSpPr>
          <p:nvPr/>
        </p:nvGrpSpPr>
        <p:grpSpPr bwMode="auto">
          <a:xfrm>
            <a:off x="841397" y="4179676"/>
            <a:ext cx="762000" cy="665162"/>
            <a:chOff x="1110" y="2656"/>
            <a:chExt cx="1549" cy="1351"/>
          </a:xfrm>
        </p:grpSpPr>
        <p:sp>
          <p:nvSpPr>
            <p:cNvPr id="53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3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Group 7"/>
          <p:cNvGrpSpPr>
            <a:grpSpLocks/>
          </p:cNvGrpSpPr>
          <p:nvPr/>
        </p:nvGrpSpPr>
        <p:grpSpPr bwMode="auto">
          <a:xfrm>
            <a:off x="5041548" y="3304770"/>
            <a:ext cx="762000" cy="665162"/>
            <a:chOff x="3174" y="2656"/>
            <a:chExt cx="1549" cy="1351"/>
          </a:xfrm>
        </p:grpSpPr>
        <p:sp>
          <p:nvSpPr>
            <p:cNvPr id="5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6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5058069" y="4168352"/>
            <a:ext cx="762000" cy="665162"/>
            <a:chOff x="1110" y="2656"/>
            <a:chExt cx="1549" cy="1351"/>
          </a:xfrm>
        </p:grpSpPr>
        <p:sp>
          <p:nvSpPr>
            <p:cNvPr id="6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7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Group 7"/>
          <p:cNvGrpSpPr>
            <a:grpSpLocks/>
          </p:cNvGrpSpPr>
          <p:nvPr/>
        </p:nvGrpSpPr>
        <p:grpSpPr bwMode="auto">
          <a:xfrm>
            <a:off x="5061938" y="5080195"/>
            <a:ext cx="762000" cy="665162"/>
            <a:chOff x="3174" y="2656"/>
            <a:chExt cx="1549" cy="1351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8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Line 11"/>
          <p:cNvSpPr>
            <a:spLocks noChangeShapeType="1"/>
          </p:cNvSpPr>
          <p:nvPr/>
        </p:nvSpPr>
        <p:spPr bwMode="auto">
          <a:xfrm flipV="1">
            <a:off x="1530598" y="3009590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11"/>
          <p:cNvSpPr>
            <a:spLocks noChangeShapeType="1"/>
          </p:cNvSpPr>
          <p:nvPr/>
        </p:nvSpPr>
        <p:spPr bwMode="auto">
          <a:xfrm flipV="1">
            <a:off x="1493067" y="3913374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1"/>
          <p:cNvSpPr>
            <a:spLocks noChangeShapeType="1"/>
          </p:cNvSpPr>
          <p:nvPr/>
        </p:nvSpPr>
        <p:spPr bwMode="auto">
          <a:xfrm flipV="1">
            <a:off x="1493067" y="4756693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1"/>
          <p:cNvSpPr>
            <a:spLocks noChangeShapeType="1"/>
          </p:cNvSpPr>
          <p:nvPr/>
        </p:nvSpPr>
        <p:spPr bwMode="auto">
          <a:xfrm flipV="1">
            <a:off x="1577771" y="5647038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Box 12"/>
          <p:cNvSpPr txBox="1">
            <a:spLocks noChangeArrowheads="1"/>
          </p:cNvSpPr>
          <p:nvPr/>
        </p:nvSpPr>
        <p:spPr bwMode="auto">
          <a:xfrm>
            <a:off x="1558194" y="258604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/>
              <a:t>  Introduction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1640529" y="3459489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Management Plan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1600199" y="4112620"/>
            <a:ext cx="29314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Requirement</a:t>
            </a:r>
          </a:p>
          <a:p>
            <a:r>
              <a:rPr lang="en-US" sz="2000" dirty="0" smtClean="0"/>
              <a:t> Specifications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1577771" y="5152589"/>
            <a:ext cx="293147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Design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5722632" y="3042263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722631" y="3930544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715807" y="4779890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14"/>
          <p:cNvSpPr>
            <a:spLocks noChangeShapeType="1"/>
          </p:cNvSpPr>
          <p:nvPr/>
        </p:nvSpPr>
        <p:spPr bwMode="auto">
          <a:xfrm>
            <a:off x="5715806" y="5694645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5803548" y="255797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Implementation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2" name="Text Box 12"/>
          <p:cNvSpPr txBox="1">
            <a:spLocks noChangeArrowheads="1"/>
          </p:cNvSpPr>
          <p:nvPr/>
        </p:nvSpPr>
        <p:spPr bwMode="auto">
          <a:xfrm>
            <a:off x="5823938" y="3265488"/>
            <a:ext cx="26250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Testing and</a:t>
            </a:r>
            <a:br>
              <a:rPr lang="en-US" sz="2000" dirty="0" smtClean="0"/>
            </a:br>
            <a:r>
              <a:rPr lang="en-US" sz="2000" dirty="0" smtClean="0"/>
              <a:t> Quality Assurance</a:t>
            </a:r>
          </a:p>
        </p:txBody>
      </p:sp>
      <p:sp>
        <p:nvSpPr>
          <p:cNvPr id="93" name="Text Box 12"/>
          <p:cNvSpPr txBox="1">
            <a:spLocks noChangeArrowheads="1"/>
          </p:cNvSpPr>
          <p:nvPr/>
        </p:nvSpPr>
        <p:spPr bwMode="auto">
          <a:xfrm>
            <a:off x="5797093" y="433812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Demo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4" name="Text Box 12"/>
          <p:cNvSpPr txBox="1">
            <a:spLocks noChangeArrowheads="1"/>
          </p:cNvSpPr>
          <p:nvPr/>
        </p:nvSpPr>
        <p:spPr bwMode="auto">
          <a:xfrm>
            <a:off x="5800239" y="4962609"/>
            <a:ext cx="262507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Conclusion and </a:t>
            </a:r>
            <a:br>
              <a:rPr lang="en-US" sz="2000" dirty="0" smtClean="0"/>
            </a:br>
            <a:r>
              <a:rPr lang="en-US" sz="2000" dirty="0" smtClean="0"/>
              <a:t> Q&amp;A</a:t>
            </a:r>
          </a:p>
          <a:p>
            <a:pPr algn="ctr" eaLnBrk="0" hangingPunc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85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/>
      <p:bldP spid="85" grpId="0"/>
      <p:bldP spid="91" grpId="0"/>
      <p:bldP spid="92" grpId="0"/>
      <p:bldP spid="93" grpId="0"/>
      <p:bldP spid="9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 Mode</a:t>
            </a:r>
            <a:endParaRPr lang="en-US" dirty="0"/>
          </a:p>
        </p:txBody>
      </p:sp>
      <p:pic>
        <p:nvPicPr>
          <p:cNvPr id="7171" name="Picture 3" descr="C:\Users\Dinh\Downloads\Fetch_data Mode_Analo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1" y="1828800"/>
            <a:ext cx="7358797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Digital Clock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34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:\Users\Dinh\Downloads\CAM004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14600"/>
            <a:ext cx="54102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66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Dinh\Downloads\CAM004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52675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58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Text Mode</a:t>
            </a:r>
            <a:endParaRPr lang="en-US" dirty="0"/>
          </a:p>
        </p:txBody>
      </p:sp>
      <p:pic>
        <p:nvPicPr>
          <p:cNvPr id="8195" name="Picture 3" descr="C:\Users\Dinh\Downloads\Fetch_data Mode_Ima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8217"/>
            <a:ext cx="8229600" cy="38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8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467600" cy="639762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Modify Driver: </a:t>
            </a: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performance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0375" y="2183714"/>
            <a:ext cx="4041775" cy="639762"/>
          </a:xfrm>
        </p:spPr>
        <p:txBody>
          <a:bodyPr/>
          <a:lstStyle/>
          <a:p>
            <a:r>
              <a:rPr lang="en-US" dirty="0" smtClean="0"/>
              <a:t>Before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438604" y="2396557"/>
            <a:ext cx="4040188" cy="39417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1600" dirty="0" smtClean="0"/>
              <a:t>40 state changes take 7/10 rotation</a:t>
            </a:r>
            <a:endParaRPr lang="en-US" sz="1600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810008"/>
            <a:ext cx="3499079" cy="30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1"/>
            <a:ext cx="3581400" cy="303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346917" y="2362200"/>
            <a:ext cx="4040188" cy="399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After Optimization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600" dirty="0" smtClean="0"/>
              <a:t>40 state changes take 3/10 rotation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511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38400"/>
            <a:ext cx="5769429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640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Defect Log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2" y="2362200"/>
            <a:ext cx="8334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148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 Report 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934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69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Quality Assurance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after release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into 1 issue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7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Persistent of Vision </a:t>
            </a:r>
            <a:r>
              <a:rPr lang="en-US" dirty="0" smtClean="0"/>
              <a:t>: The phenomenon of the eye by which an after-image is thought to persist for approximately one twenty-fifth of a second on the retina, create a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illusion </a:t>
            </a:r>
            <a:r>
              <a:rPr lang="en-US" dirty="0" smtClean="0">
                <a:solidFill>
                  <a:schemeClr val="tx1"/>
                </a:solidFill>
              </a:rPr>
              <a:t>of existing object when there was none.</a:t>
            </a: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0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Lesson learnt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Obstacles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Solution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Limited hardware option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Processing power is a lot lower than expected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Soldering quality is low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Inexperienced in estimate time schedule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Re-inspect the market and buy extra amount if possible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Optimize driver and using multiple backup algorithms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Manually checking circuit board’s completion and self-learn soldering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Asking for supervisor suggestion </a:t>
            </a:r>
            <a:endParaRPr lang="en-US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0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Using higher performance controller, 16bits chip is recommended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Develop team’s own soldering staff for easier maintain and customization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Use popular components for easier acquire, replacing ,and better community’s support.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Frequently asking for professional opinion to avoid rookie mistakes.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33400"/>
          </a:xfrm>
        </p:spPr>
        <p:txBody>
          <a:bodyPr/>
          <a:lstStyle/>
          <a:p>
            <a:r>
              <a:rPr lang="en-US" sz="4400" dirty="0" smtClean="0">
                <a:cs typeface="Times New Roman" pitchFamily="18" charset="0"/>
              </a:rPr>
              <a:t>Suggested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80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133600" y="27432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219200" y="2743200"/>
            <a:ext cx="7239000" cy="914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Question and Answer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40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Idea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Base on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Persistence of Vision </a:t>
            </a:r>
            <a:r>
              <a:rPr lang="en-US" dirty="0" smtClean="0"/>
              <a:t>phenomenon, we have made a device that can create a clock, a picture, a animation screen in front of audiences. </a:t>
            </a:r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Scope</a:t>
            </a:r>
          </a:p>
          <a:p>
            <a:pPr marL="0" indent="0">
              <a:buNone/>
            </a:pPr>
            <a:r>
              <a:rPr lang="en-US" dirty="0" smtClean="0"/>
              <a:t>System will: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Display 4 modes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Remote control using radio frequency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Display Real – Time Clock (GMT + 7)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Store data  and require one-time setup only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0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Existed product </a:t>
            </a:r>
            <a:r>
              <a:rPr lang="en-US" dirty="0" smtClean="0"/>
              <a:t>: “Bob </a:t>
            </a:r>
            <a:r>
              <a:rPr lang="en-US" dirty="0" err="1" smtClean="0"/>
              <a:t>Blick‘s</a:t>
            </a:r>
            <a:r>
              <a:rPr lang="en-US" dirty="0" smtClean="0"/>
              <a:t> propeller clock”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71800"/>
            <a:ext cx="440367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396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Existed product </a:t>
            </a:r>
            <a:r>
              <a:rPr lang="en-US" dirty="0" smtClean="0"/>
              <a:t>: “</a:t>
            </a:r>
            <a:r>
              <a:rPr lang="en-US" dirty="0" err="1" smtClean="0"/>
              <a:t>AVClock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7" name="Picture 5" descr="https://encrypted-tbn3.gstatic.com/images?q=tbn:ANd9GcS0GG-iEnNGAHhk_kCskP2yr46JYdfQQJUmp2lIwTdu4amR0R0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672193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88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db2004169gl">
  <a:themeElements>
    <a:clrScheme name="Office Theme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736</Words>
  <Application>Microsoft Office PowerPoint</Application>
  <PresentationFormat>On-screen Show (4:3)</PresentationFormat>
  <Paragraphs>358</Paragraphs>
  <Slides>53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cdb2004169gl</vt:lpstr>
      <vt:lpstr>Image</vt:lpstr>
      <vt:lpstr>PowerPoint Presentation</vt:lpstr>
      <vt:lpstr>pLED 2014</vt:lpstr>
      <vt:lpstr>Introduction Team</vt:lpstr>
      <vt:lpstr>Contents</vt:lpstr>
      <vt:lpstr>Introduction</vt:lpstr>
      <vt:lpstr>Introduction</vt:lpstr>
      <vt:lpstr>Introduction</vt:lpstr>
      <vt:lpstr>Introduction</vt:lpstr>
      <vt:lpstr>Introduction</vt:lpstr>
      <vt:lpstr>Management Plan</vt:lpstr>
      <vt:lpstr>Management Plan</vt:lpstr>
      <vt:lpstr>Management Plan</vt:lpstr>
      <vt:lpstr>Management Plan</vt:lpstr>
      <vt:lpstr>Management Plan</vt:lpstr>
      <vt:lpstr>Requirement Specifications</vt:lpstr>
      <vt:lpstr>Requirement Specifications</vt:lpstr>
      <vt:lpstr>Requirement Specifications</vt:lpstr>
      <vt:lpstr>Requirement Specifications</vt:lpstr>
      <vt:lpstr>Requirement Specifications</vt:lpstr>
      <vt:lpstr>Requirement Specifications</vt:lpstr>
      <vt:lpstr>Design</vt:lpstr>
      <vt:lpstr>Design</vt:lpstr>
      <vt:lpstr> DC MOTOR</vt:lpstr>
      <vt:lpstr>Design</vt:lpstr>
      <vt:lpstr>Design</vt:lpstr>
      <vt:lpstr>Design</vt:lpstr>
      <vt:lpstr>Design</vt:lpstr>
      <vt:lpstr>Design</vt:lpstr>
      <vt:lpstr>Design</vt:lpstr>
      <vt:lpstr>PowerPoint Presentation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Clock Mode</vt:lpstr>
      <vt:lpstr>Implementation</vt:lpstr>
      <vt:lpstr>Implementation</vt:lpstr>
      <vt:lpstr>Implementation</vt:lpstr>
      <vt:lpstr>Image &amp; Text Mode</vt:lpstr>
      <vt:lpstr>Implementation</vt:lpstr>
      <vt:lpstr>Implementation</vt:lpstr>
      <vt:lpstr>Testing &amp;QA</vt:lpstr>
      <vt:lpstr>Testing &amp;QA</vt:lpstr>
      <vt:lpstr>Testing &amp;QA</vt:lpstr>
      <vt:lpstr>Lesson learnt</vt:lpstr>
      <vt:lpstr>Suggested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pLED 2014</dc:title>
  <dc:creator>Dinh Bach</dc:creator>
  <cp:lastModifiedBy>Dinh Bach</cp:lastModifiedBy>
  <cp:revision>172</cp:revision>
  <dcterms:created xsi:type="dcterms:W3CDTF">2014-04-15T16:40:41Z</dcterms:created>
  <dcterms:modified xsi:type="dcterms:W3CDTF">2014-04-20T11:31:11Z</dcterms:modified>
</cp:coreProperties>
</file>